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4.xlsx"/></Relationships>
</file>

<file path=ppt/charts/_rels/chart5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5.xlsx"/></Relationships>
</file>

<file path=ppt/charts/_rels/chart6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6.xlsx"/></Relationships>
</file>

<file path=ppt/charts/_rels/chart7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1"/>
    <c:plotArea>
      <c:pieChart>
        <c:varyColors/>
        <c:ser>
          <c:idx val="0"/>
          <c:order val="0"/>
          <c:tx>
            <c:strRef>
              <c:f>Sheet1!$B$1</c:f>
              <c:strCache>
                <c:ptCount val="1"/>
                <c:pt idx="0">
                  <c:v>Inspections</c:v>
                </c:pt>
              </c:strCache>
            </c:strRef>
          </c:tx>
          <c:dPt>
            <c:idx val="0"/>
            <c:spPr>
              <a:solidFill>
                <a:srgbClr val="42A5F5"/>
              </a:solidFill>
            </c:spPr>
          </c:dPt>
          <c:dPt>
            <c:idx val="1"/>
            <c:spPr>
              <a:solidFill>
                <a:srgbClr val="2E7D32"/>
              </a:solidFill>
            </c:spPr>
          </c:dPt>
          <c:dPt>
            <c:idx val="2"/>
            <c:spPr>
              <a:solidFill>
                <a:srgbClr val="FB8C00"/>
              </a:solidFill>
            </c:spPr>
          </c:dPt>
          <c:dLbls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Planned</c:v>
                </c:pt>
                <c:pt idx="1">
                  <c:v>Completed</c:v>
                </c:pt>
                <c:pt idx="2">
                  <c:v>Pending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</c:v>
                </c:pt>
                <c:pt idx="1">
                  <c:v>39</c:v>
                </c:pt>
                <c:pt idx="2">
                  <c:v>259</c:v>
                </c:pt>
              </c:numCache>
            </c:numRef>
          </c:val>
        </c:ser>
      </c:pieChart>
    </c:plotArea>
    <c:legend>
      <c:legendPos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Assigned</c:v>
                </c:pt>
              </c:strCache>
            </c:strRef>
          </c:tx>
          <c:spPr>
            <a:solidFill>
              <a:srgbClr val="1565C0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Hosur</c:v>
                </c:pt>
                <c:pt idx="1">
                  <c:v>Coimbatore</c:v>
                </c:pt>
                <c:pt idx="2">
                  <c:v>Central Team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</c:v>
                </c:pt>
                <c:pt idx="1">
                  <c:v>15</c:v>
                </c:pt>
                <c:pt idx="2">
                  <c:v>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Closed</c:v>
                </c:pt>
              </c:strCache>
            </c:strRef>
          </c:tx>
          <c:spPr>
            <a:solidFill>
              <a:srgbClr val="43A047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Hosur</c:v>
                </c:pt>
                <c:pt idx="1">
                  <c:v>Coimbatore</c:v>
                </c:pt>
                <c:pt idx="2">
                  <c:v>Central Team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</c:v>
                </c:pt>
                <c:pt idx="1">
                  <c:v>1</c:v>
                </c:pt>
                <c:pt idx="2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Open</c:v>
                </c:pt>
              </c:strCache>
            </c:strRef>
          </c:tx>
          <c:spPr>
            <a:solidFill>
              <a:srgbClr val="E53935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Hosur</c:v>
                </c:pt>
                <c:pt idx="1">
                  <c:v>Coimbatore</c:v>
                </c:pt>
                <c:pt idx="2">
                  <c:v>Central Team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</c:v>
                </c:pt>
                <c:pt idx="1">
                  <c:v>36</c:v>
                </c:pt>
                <c:pt idx="2">
                  <c:v>13</c:v>
                </c:pt>
              </c:numCache>
            </c:numRef>
          </c:val>
        </c:ser>
        <c:overlap val="10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l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b"/>
        <c:majorGridlines/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FAC OHC</c:v>
                </c:pt>
              </c:strCache>
            </c:strRef>
          </c:tx>
          <c:spPr>
            <a:solidFill>
              <a:srgbClr val="7E57C2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Central Team</c:v>
                </c:pt>
                <c:pt idx="1">
                  <c:v>Coimbatore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0</c:v>
                </c:pt>
                <c:pt idx="1">
                  <c:v>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FAC Hosp.</c:v>
                </c:pt>
              </c:strCache>
            </c:strRef>
          </c:tx>
          <c:spPr>
            <a:solidFill>
              <a:srgbClr val="26C6DA"/>
            </a:solidFill>
          </c:spPr>
          <c:dLbls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Central Team</c:v>
                </c:pt>
                <c:pt idx="1">
                  <c:v>Coimbatore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Reportable Injuries</c:v>
                </c:pt>
              </c:strCache>
            </c:strRef>
          </c:tx>
          <c:spPr>
            <a:solidFill>
              <a:srgbClr val="EF5350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Central Team</c:v>
                </c:pt>
                <c:pt idx="1">
                  <c:v>Coimbatore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Fire &amp; Others</c:v>
                </c:pt>
              </c:strCache>
            </c:strRef>
          </c:tx>
          <c:spPr>
            <a:solidFill>
              <a:srgbClr val="FF7043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Central Team</c:v>
                </c:pt>
                <c:pt idx="1">
                  <c:v>Coimbatore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0</c:v>
                </c:pt>
                <c:pt idx="1">
                  <c:v>16</c:v>
                </c:pt>
              </c:numCache>
            </c:numRef>
          </c:val>
        </c:ser>
        <c:overlap val="10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l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b"/>
        <c:majorGridlines/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No. of People</c:v>
                </c:pt>
              </c:strCache>
            </c:strRef>
          </c:tx>
          <c:spPr>
            <a:solidFill>
              <a:srgbClr val="42A5F5"/>
            </a:solidFill>
          </c:spPr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Sheet1!$A$2:$A$9</c:f>
              <c:strCache>
                <c:ptCount val="8"/>
                <c:pt idx="0">
                  <c:v>Hosur</c:v>
                </c:pt>
                <c:pt idx="1">
                  <c:v>Coimbatore</c:v>
                </c:pt>
                <c:pt idx="2">
                  <c:v>Khardi</c:v>
                </c:pt>
                <c:pt idx="3">
                  <c:v>Roorkee</c:v>
                </c:pt>
                <c:pt idx="4">
                  <c:v>Karjan</c:v>
                </c:pt>
                <c:pt idx="5">
                  <c:v>Central Team</c:v>
                </c:pt>
                <c:pt idx="6">
                  <c:v>new sitess</c:v>
                </c:pt>
                <c:pt idx="7">
                  <c:v>Qrtestsite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8 hrs/Achieved</c:v>
                </c:pt>
              </c:strCache>
            </c:strRef>
          </c:tx>
          <c:spPr>
            <a:solidFill>
              <a:srgbClr val="66BB6A"/>
            </a:solidFill>
          </c:spPr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Sheet1!$A$2:$A$9</c:f>
              <c:strCache>
                <c:ptCount val="8"/>
                <c:pt idx="0">
                  <c:v>Hosur</c:v>
                </c:pt>
                <c:pt idx="1">
                  <c:v>Coimbatore</c:v>
                </c:pt>
                <c:pt idx="2">
                  <c:v>Khardi</c:v>
                </c:pt>
                <c:pt idx="3">
                  <c:v>Roorkee</c:v>
                </c:pt>
                <c:pt idx="4">
                  <c:v>Karjan</c:v>
                </c:pt>
                <c:pt idx="5">
                  <c:v>Central Team</c:v>
                </c:pt>
                <c:pt idx="6">
                  <c:v>new sitess</c:v>
                </c:pt>
                <c:pt idx="7">
                  <c:v>Qrtestsite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>
          <c:spPr>
            <a:ln>
              <a:solidFill>
                <a:srgbClr val="E2E8F0"/>
              </a:solidFill>
            </a:ln>
          </c:spPr>
        </c:majorGridlines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1"/>
    <c:plotArea>
      <c:pieChart>
        <c:varyColors/>
        <c:ser>
          <c:idx val="0"/>
          <c:order val="0"/>
          <c:tx>
            <c:strRef>
              <c:f>Sheet1!$B$1</c:f>
              <c:strCache>
                <c:ptCount val="1"/>
                <c:pt idx="0">
                  <c:v>Management Of Change</c:v>
                </c:pt>
              </c:strCache>
            </c:strRef>
          </c:tx>
          <c:dPt>
            <c:idx val="0"/>
            <c:spPr>
              <a:solidFill>
                <a:srgbClr val="FFA726"/>
              </a:solidFill>
            </c:spPr>
          </c:dPt>
          <c:dPt>
            <c:idx val="1"/>
            <c:spPr>
              <a:solidFill>
                <a:srgbClr val="66BB6A"/>
              </a:solidFill>
            </c:spPr>
          </c:dPt>
          <c:dPt>
            <c:idx val="2"/>
            <c:spPr>
              <a:solidFill>
                <a:srgbClr val="29B6F6"/>
              </a:solidFill>
            </c:spPr>
          </c:dPt>
          <c:dLbls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MOC In Progress</c:v>
                </c:pt>
                <c:pt idx="1">
                  <c:v>MOC Completed</c:v>
                </c:pt>
                <c:pt idx="2">
                  <c:v>PSSR Completed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</c:v>
                </c:pt>
                <c:pt idx="1">
                  <c:v>5</c:v>
                </c:pt>
                <c:pt idx="2">
                  <c:v>0</c:v>
                </c:pt>
              </c:numCache>
            </c:numRef>
          </c:val>
        </c:ser>
      </c:pieChart>
    </c:plotArea>
    <c:legend>
      <c:legendPos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1"/>
    <c:plotArea>
      <c:pieChart>
        <c:varyColors/>
        <c:ser>
          <c:idx val="0"/>
          <c:order val="0"/>
          <c:tx>
            <c:strRef>
              <c:f>Sheet1!$B$1</c:f>
              <c:strCache>
                <c:ptCount val="1"/>
                <c:pt idx="0">
                  <c:v>Work Permit</c:v>
                </c:pt>
              </c:strCache>
            </c:strRef>
          </c:tx>
          <c:dPt>
            <c:idx val="0"/>
            <c:spPr>
              <a:solidFill>
                <a:srgbClr val="1E88E5"/>
              </a:solidFill>
            </c:spPr>
          </c:dPt>
          <c:dPt>
            <c:idx val="1"/>
            <c:spPr>
              <a:solidFill>
                <a:srgbClr val="00897B"/>
              </a:solidFill>
            </c:spPr>
          </c:dPt>
          <c:dPt>
            <c:idx val="2"/>
            <c:spPr>
              <a:solidFill>
                <a:srgbClr val="43A047"/>
              </a:solidFill>
            </c:spPr>
          </c:dPt>
          <c:dLbls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Raised</c:v>
                </c:pt>
                <c:pt idx="1">
                  <c:v>Approved</c:v>
                </c:pt>
                <c:pt idx="2">
                  <c:v>Closed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</c:v>
                </c:pt>
                <c:pt idx="1">
                  <c:v>0</c:v>
                </c:pt>
                <c:pt idx="2">
                  <c:v>6</c:v>
                </c:pt>
              </c:numCache>
            </c:numRef>
          </c:val>
        </c:ser>
      </c:pieChart>
    </c:plotArea>
    <c:legend>
      <c:legendPos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Open</c:v>
                </c:pt>
              </c:strCache>
            </c:strRef>
          </c:tx>
          <c:spPr>
            <a:solidFill>
              <a:srgbClr val="E53935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Hosur</c:v>
                </c:pt>
                <c:pt idx="1">
                  <c:v>Coimbatore</c:v>
                </c:pt>
                <c:pt idx="2">
                  <c:v>Central Team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10</c:v>
                </c:pt>
                <c:pt idx="1">
                  <c:v>238</c:v>
                </c:pt>
                <c:pt idx="2">
                  <c:v>44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Completed</c:v>
                </c:pt>
              </c:strCache>
            </c:strRef>
          </c:tx>
          <c:spPr>
            <a:solidFill>
              <a:srgbClr val="2E7D32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Hosur</c:v>
                </c:pt>
                <c:pt idx="1">
                  <c:v>Coimbatore</c:v>
                </c:pt>
                <c:pt idx="2">
                  <c:v>Central Team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</c:v>
                </c:pt>
                <c:pt idx="1">
                  <c:v>2</c:v>
                </c:pt>
                <c:pt idx="2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Overdue</c:v>
                </c:pt>
              </c:strCache>
            </c:strRef>
          </c:tx>
          <c:spPr>
            <a:solidFill>
              <a:srgbClr val="FF6F00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Hosur</c:v>
                </c:pt>
                <c:pt idx="1">
                  <c:v>Coimbatore</c:v>
                </c:pt>
                <c:pt idx="2">
                  <c:v>Central Team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9</c:v>
                </c:pt>
                <c:pt idx="1">
                  <c:v>159</c:v>
                </c:pt>
                <c:pt idx="2">
                  <c:v>22</c:v>
                </c:pt>
              </c:numCache>
            </c:numRef>
          </c:val>
        </c:ser>
        <c:overlap val="10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l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b"/>
        <c:majorGridlines/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3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4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5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6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3716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8961120" y="0"/>
            <a:ext cx="3227832" cy="6858000"/>
          </a:xfrm>
          <a:prstGeom prst="rect">
            <a:avLst/>
          </a:prstGeom>
          <a:solidFill>
            <a:srgbClr val="1520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8869680" y="0"/>
            <a:ext cx="91440" cy="685800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11480" y="1828800"/>
            <a:ext cx="109728" cy="274320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85800" y="1920240"/>
            <a:ext cx="7772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FFFFFF"/>
                </a:solidFill>
                <a:latin typeface="Calibri"/>
              </a:rPr>
              <a:t>Safety &amp; Operations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2788920"/>
            <a:ext cx="7772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0" i="0">
                <a:solidFill>
                  <a:srgbClr val="E8A020"/>
                </a:solidFill>
                <a:latin typeface="Calibri"/>
              </a:rPr>
              <a:t>Weekly Report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3703320"/>
            <a:ext cx="7772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AACCE8"/>
                </a:solidFill>
                <a:latin typeface="Calibri"/>
              </a:rPr>
              <a:t>TTK Beta - QA  (ID: 387)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4251960"/>
            <a:ext cx="7772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7799BB"/>
                </a:solidFill>
                <a:latin typeface="Calibri"/>
              </a:rPr>
              <a:t>Period:  2026-02-16  →  2026-03-18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37960"/>
            <a:ext cx="12188952" cy="3200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565392"/>
            <a:ext cx="12188952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1B2A4A"/>
                </a:solidFill>
                <a:latin typeface="Calibri"/>
              </a:rPr>
              <a:t>Confidential  ·  Internal Use Only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Inspections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42A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301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Inspections</a:t>
            </a:r>
          </a:p>
        </p:txBody>
      </p:sp>
      <p:graphicFrame>
        <p:nvGraphicFramePr>
          <p:cNvPr id="9" name="Chart 8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0" name="Rectangle 9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Inspections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Tickets</a:t>
            </a:r>
          </a:p>
        </p:txBody>
      </p:sp>
      <p:sp>
        <p:nvSpPr>
          <p:cNvPr id="5" name="Rectangle 4"/>
          <p:cNvSpPr/>
          <p:nvPr/>
        </p:nvSpPr>
        <p:spPr>
          <a:xfrm>
            <a:off x="2500884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500884" y="868680"/>
            <a:ext cx="2286000" cy="64008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500884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18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00884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Assigned</a:t>
            </a:r>
          </a:p>
        </p:txBody>
      </p:sp>
      <p:sp>
        <p:nvSpPr>
          <p:cNvPr id="9" name="Rectangle 8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Closed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402068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402068" y="868680"/>
            <a:ext cx="2286000" cy="64008"/>
          </a:xfrm>
          <a:prstGeom prst="rect">
            <a:avLst/>
          </a:prstGeom>
          <a:solidFill>
            <a:srgbClr val="E539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402068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51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402068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Open</a:t>
            </a:r>
          </a:p>
        </p:txBody>
      </p:sp>
      <p:graphicFrame>
        <p:nvGraphicFramePr>
          <p:cNvPr id="17" name="Chart 16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8" name="Rectangle 17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Tickets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Incident Management System</a:t>
            </a:r>
          </a:p>
        </p:txBody>
      </p:sp>
      <p:sp>
        <p:nvSpPr>
          <p:cNvPr id="5" name="Rectangle 4"/>
          <p:cNvSpPr/>
          <p:nvPr/>
        </p:nvSpPr>
        <p:spPr>
          <a:xfrm>
            <a:off x="1275588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275588" y="868680"/>
            <a:ext cx="2286000" cy="64008"/>
          </a:xfrm>
          <a:prstGeom prst="rect">
            <a:avLst/>
          </a:prstGeom>
          <a:solidFill>
            <a:srgbClr val="7E57C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275588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75588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FAC OHC</a:t>
            </a:r>
          </a:p>
        </p:txBody>
      </p:sp>
      <p:sp>
        <p:nvSpPr>
          <p:cNvPr id="9" name="Rectangle 8"/>
          <p:cNvSpPr/>
          <p:nvPr/>
        </p:nvSpPr>
        <p:spPr>
          <a:xfrm>
            <a:off x="3726180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726180" y="868680"/>
            <a:ext cx="2286000" cy="64008"/>
          </a:xfrm>
          <a:prstGeom prst="rect">
            <a:avLst/>
          </a:prstGeom>
          <a:solidFill>
            <a:srgbClr val="26C6D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726180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26180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FAC Hosp.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176772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176772" y="868680"/>
            <a:ext cx="2286000" cy="64008"/>
          </a:xfrm>
          <a:prstGeom prst="rect">
            <a:avLst/>
          </a:prstGeom>
          <a:solidFill>
            <a:srgbClr val="EF53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176772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176772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Reportable Injuries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27364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627364" y="868680"/>
            <a:ext cx="2286000" cy="64008"/>
          </a:xfrm>
          <a:prstGeom prst="rect">
            <a:avLst/>
          </a:prstGeom>
          <a:solidFill>
            <a:srgbClr val="FF704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627364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16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27364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Fire &amp; Others</a:t>
            </a:r>
          </a:p>
        </p:txBody>
      </p:sp>
      <p:graphicFrame>
        <p:nvGraphicFramePr>
          <p:cNvPr id="21" name="Chart 20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22" name="Rectangle 21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Incident Management System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Training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3726180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3726180" y="868680"/>
            <a:ext cx="2286000" cy="64008"/>
          </a:xfrm>
          <a:prstGeom prst="rect">
            <a:avLst/>
          </a:prstGeom>
          <a:solidFill>
            <a:srgbClr val="42A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726180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26180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No. of People</a:t>
            </a:r>
          </a:p>
        </p:txBody>
      </p:sp>
      <p:sp>
        <p:nvSpPr>
          <p:cNvPr id="9" name="Rectangle 8"/>
          <p:cNvSpPr/>
          <p:nvPr/>
        </p:nvSpPr>
        <p:spPr>
          <a:xfrm>
            <a:off x="6176772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176772" y="868680"/>
            <a:ext cx="2286000" cy="64008"/>
          </a:xfrm>
          <a:prstGeom prst="rect">
            <a:avLst/>
          </a:prstGeom>
          <a:solidFill>
            <a:srgbClr val="66BB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176772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76772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8 hrs/Achieved</a:t>
            </a:r>
          </a:p>
        </p:txBody>
      </p:sp>
      <p:graphicFrame>
        <p:nvGraphicFramePr>
          <p:cNvPr id="13" name="Chart 12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4" name="Rectangle 13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Training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Management Of Change</a:t>
            </a:r>
          </a:p>
        </p:txBody>
      </p:sp>
      <p:sp>
        <p:nvSpPr>
          <p:cNvPr id="5" name="Rectangle 4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FFA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10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MOC</a:t>
            </a:r>
          </a:p>
        </p:txBody>
      </p:sp>
      <p:graphicFrame>
        <p:nvGraphicFramePr>
          <p:cNvPr id="9" name="Chart 8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0" name="Rectangle 9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Management Of Change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Work Permit</a:t>
            </a:r>
          </a:p>
        </p:txBody>
      </p:sp>
      <p:sp>
        <p:nvSpPr>
          <p:cNvPr id="5" name="Rectangle 4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29B6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14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Work Permit</a:t>
            </a:r>
          </a:p>
        </p:txBody>
      </p:sp>
      <p:graphicFrame>
        <p:nvGraphicFramePr>
          <p:cNvPr id="9" name="Chart 8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0" name="Rectangle 9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Work Permit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Actions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2500884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500884" y="868680"/>
            <a:ext cx="2286000" cy="64008"/>
          </a:xfrm>
          <a:prstGeom prst="rect">
            <a:avLst/>
          </a:prstGeom>
          <a:solidFill>
            <a:srgbClr val="E539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500884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292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00884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Open</a:t>
            </a:r>
          </a:p>
        </p:txBody>
      </p:sp>
      <p:sp>
        <p:nvSpPr>
          <p:cNvPr id="9" name="Rectangle 8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Completed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402068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402068" y="868680"/>
            <a:ext cx="2286000" cy="64008"/>
          </a:xfrm>
          <a:prstGeom prst="rect">
            <a:avLst/>
          </a:prstGeom>
          <a:solidFill>
            <a:srgbClr val="FF6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402068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190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402068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Overdue</a:t>
            </a:r>
          </a:p>
        </p:txBody>
      </p:sp>
      <p:graphicFrame>
        <p:nvGraphicFramePr>
          <p:cNvPr id="17" name="Chart 16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8" name="Rectangle 17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Actions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3716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8961120" y="0"/>
            <a:ext cx="3227832" cy="6858000"/>
          </a:xfrm>
          <a:prstGeom prst="rect">
            <a:avLst/>
          </a:prstGeom>
          <a:solidFill>
            <a:srgbClr val="1520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8869680" y="0"/>
            <a:ext cx="91440" cy="685800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11480" y="274320"/>
            <a:ext cx="8229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Executive Summary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86868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1">
                <a:solidFill>
                  <a:srgbClr val="E8A020"/>
                </a:solidFill>
                <a:latin typeface="Calibri"/>
              </a:rPr>
              <a:t>Key metrics at a glance</a:t>
            </a:r>
          </a:p>
        </p:txBody>
      </p:sp>
      <p:sp>
        <p:nvSpPr>
          <p:cNvPr id="7" name="Rectangle 6"/>
          <p:cNvSpPr/>
          <p:nvPr/>
        </p:nvSpPr>
        <p:spPr>
          <a:xfrm>
            <a:off x="411480" y="1554480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1417320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Inspections: Inspections 301  |  Total: 301</a:t>
            </a:r>
          </a:p>
        </p:txBody>
      </p:sp>
      <p:sp>
        <p:nvSpPr>
          <p:cNvPr id="9" name="Rectangle 8"/>
          <p:cNvSpPr/>
          <p:nvPr/>
        </p:nvSpPr>
        <p:spPr>
          <a:xfrm>
            <a:off x="411480" y="2212848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2075688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Tickets: Assigned 18, Closed 1, Open 51  |  Total: 70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1480" y="2871216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" y="2734056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Incident Management System: FAC OHC 2, FAC Hosp. 2, Reportable Injuries 0, Fire &amp; Others 16  |  Total: 20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11480" y="3529584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" y="3392424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Training: No. of People 0, 8 hrs/Achieved 0  |  Total: 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11480" y="4187952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" y="4050792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Management Of Change: MOC 10  |  Total: 10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11480" y="4846320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0080" y="4709160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Work Permit: Work Permit 14  |  Total: 14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11480" y="5504688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0080" y="5367528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Actions: Open 292, Completed 2, Overdue 190  |  Total: 484</a:t>
            </a:r>
          </a:p>
        </p:txBody>
      </p:sp>
      <p:sp>
        <p:nvSpPr>
          <p:cNvPr id="21" name="Rectangle 20"/>
          <p:cNvSpPr/>
          <p:nvPr/>
        </p:nvSpPr>
        <p:spPr>
          <a:xfrm>
            <a:off x="0" y="6537960"/>
            <a:ext cx="12188952" cy="3200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0" y="6565392"/>
            <a:ext cx="12188952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1B2A4A"/>
                </a:solidFill>
                <a:latin typeface="Calibri"/>
              </a:rPr>
              <a:t>Confidential  ·  Internal Use Only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