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_rels/chart3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3.xlsx"/></Relationships>
</file>

<file path=ppt/charts/_rels/chart4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4.xlsx"/></Relationships>
</file>

<file path=ppt/charts/_rels/chart5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5.xlsx"/></Relationships>
</file>

<file path=ppt/charts/_rels/chart6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6.xlsx"/></Relationships>
</file>

<file path=ppt/charts/_rels/chart7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Inspections</c:v>
                </c:pt>
              </c:strCache>
            </c:strRef>
          </c:tx>
          <c:dPt>
            <c:idx val="0"/>
            <c:spPr>
              <a:solidFill>
                <a:srgbClr val="42A5F5"/>
              </a:solidFill>
            </c:spPr>
          </c:dPt>
          <c:dPt>
            <c:idx val="1"/>
            <c:spPr>
              <a:solidFill>
                <a:srgbClr val="2E7D32"/>
              </a:solidFill>
            </c:spPr>
          </c:dPt>
          <c:dPt>
            <c:idx val="2"/>
            <c:spPr>
              <a:solidFill>
                <a:srgbClr val="FB8C00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Planned</c:v>
                </c:pt>
                <c:pt idx="1">
                  <c:v>Completed</c:v>
                </c:pt>
                <c:pt idx="2">
                  <c:v>Pending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34</c:v>
                </c:pt>
                <c:pt idx="2">
                  <c:v>245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Assigned</c:v>
                </c:pt>
              </c:strCache>
            </c:strRef>
          </c:tx>
          <c:spPr>
            <a:solidFill>
              <a:srgbClr val="1565C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0</c:v>
                </c:pt>
                <c:pt idx="1">
                  <c:v>16</c:v>
                </c:pt>
                <c:pt idx="2">
                  <c:v>3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Closed</c:v>
                </c:pt>
              </c:strCache>
            </c:strRef>
          </c:tx>
          <c:spPr>
            <a:solidFill>
              <a:srgbClr val="43A047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0</c:v>
                </c:pt>
                <c:pt idx="1">
                  <c:v>1</c:v>
                </c:pt>
                <c:pt idx="2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Hosur</c:v>
                </c:pt>
                <c:pt idx="1">
                  <c:v>Coimbatore</c:v>
                </c:pt>
                <c:pt idx="2">
                  <c:v>Central Team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32</c:v>
                </c:pt>
                <c:pt idx="2">
                  <c:v>15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FAC OHC</c:v>
                </c:pt>
              </c:strCache>
            </c:strRef>
          </c:tx>
          <c:spPr>
            <a:solidFill>
              <a:srgbClr val="7E57C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0</c:v>
                </c:pt>
                <c:pt idx="1">
                  <c:v>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FAC Hosp.</c:v>
                </c:pt>
              </c:strCache>
            </c:strRef>
          </c:tx>
          <c:spPr>
            <a:solidFill>
              <a:srgbClr val="26C6DA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1</c:v>
                </c:pt>
                <c:pt idx="1">
                  <c:v>2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Reportable Injuries</c:v>
                </c:pt>
              </c:strCache>
            </c:strRef>
          </c:tx>
          <c:spPr>
            <a:solidFill>
              <a:srgbClr val="EF535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0</c:v>
                </c:pt>
                <c:pt idx="1">
                  <c:v>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Fire &amp; Others</c:v>
                </c:pt>
              </c:strCache>
            </c:strRef>
          </c:tx>
          <c:spPr>
            <a:solidFill>
              <a:srgbClr val="FF7043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Sheet1!$A$2:$A$3</c:f>
              <c:strCache>
                <c:ptCount val="2"/>
                <c:pt idx="0">
                  <c:v>Central Team</c:v>
                </c:pt>
                <c:pt idx="1">
                  <c:v>Coimbatore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0</c:v>
                </c:pt>
                <c:pt idx="1">
                  <c:v>40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No. of People</c:v>
                </c:pt>
              </c:strCache>
            </c:strRef>
          </c:tx>
          <c:spPr>
            <a:solidFill>
              <a:srgbClr val="42A5F5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8 hrs/Achieved</c:v>
                </c:pt>
              </c:strCache>
            </c:strRef>
          </c:tx>
          <c:spPr>
            <a:solidFill>
              <a:srgbClr val="66BB6A"/>
            </a:solidFill>
          </c:spPr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Sheet1!$A$2:$A$9</c:f>
              <c:strCache>
                <c:ptCount val="8"/>
                <c:pt idx="0">
                  <c:v>Hosur</c:v>
                </c:pt>
                <c:pt idx="1">
                  <c:v>Coimbatore</c:v>
                </c:pt>
                <c:pt idx="2">
                  <c:v>Khardi</c:v>
                </c:pt>
                <c:pt idx="3">
                  <c:v>Roorkee</c:v>
                </c:pt>
                <c:pt idx="4">
                  <c:v>Karjan</c:v>
                </c:pt>
                <c:pt idx="5">
                  <c:v>Central Team</c:v>
                </c:pt>
                <c:pt idx="6">
                  <c:v>new sitess</c:v>
                </c:pt>
                <c:pt idx="7">
                  <c:v>Qrtestsite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>
          <c:spPr>
            <a:ln>
              <a:solidFill>
                <a:srgbClr val="E2E8F0"/>
              </a:solidFill>
            </a:ln>
          </c:spPr>
        </c:majorGridlines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Management Of Change</c:v>
                </c:pt>
              </c:strCache>
            </c:strRef>
          </c:tx>
          <c:dPt>
            <c:idx val="0"/>
            <c:spPr>
              <a:solidFill>
                <a:srgbClr val="FFA726"/>
              </a:solidFill>
            </c:spPr>
          </c:dPt>
          <c:dPt>
            <c:idx val="1"/>
            <c:spPr>
              <a:solidFill>
                <a:srgbClr val="66BB6A"/>
              </a:solidFill>
            </c:spPr>
          </c:dPt>
          <c:dPt>
            <c:idx val="2"/>
            <c:spPr>
              <a:solidFill>
                <a:srgbClr val="29B6F6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MOC In Progress</c:v>
                </c:pt>
                <c:pt idx="1">
                  <c:v>MOC Completed</c:v>
                </c:pt>
                <c:pt idx="2">
                  <c:v>PSSR Completed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</c:v>
                </c:pt>
                <c:pt idx="1">
                  <c:v>13</c:v>
                </c:pt>
                <c:pt idx="2">
                  <c:v>0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1"/>
    <c:plotArea>
      <c:pieChart>
        <c:varyColors/>
        <c:ser>
          <c:idx val="0"/>
          <c:order val="0"/>
          <c:tx>
            <c:strRef>
              <c:f>Sheet1!$B$1</c:f>
              <c:strCache>
                <c:ptCount val="1"/>
                <c:pt idx="0">
                  <c:v>Work Permit</c:v>
                </c:pt>
              </c:strCache>
            </c:strRef>
          </c:tx>
          <c:dPt>
            <c:idx val="0"/>
            <c:spPr>
              <a:solidFill>
                <a:srgbClr val="1E88E5"/>
              </a:solidFill>
            </c:spPr>
          </c:dPt>
          <c:dPt>
            <c:idx val="1"/>
            <c:spPr>
              <a:solidFill>
                <a:srgbClr val="00897B"/>
              </a:solidFill>
            </c:spPr>
          </c:dPt>
          <c:dPt>
            <c:idx val="2"/>
            <c:spPr>
              <a:solidFill>
                <a:srgbClr val="43A047"/>
              </a:solidFill>
            </c:spPr>
          </c:dPt>
          <c:dLbls>
            <c:showLegendKey val="0"/>
            <c:showVal val="1"/>
            <c:showCatName val="1"/>
            <c:showSerName val="0"/>
            <c:showPercent val="1"/>
            <c:showBubbleSize val="0"/>
            <c:showLeaderLines val="1"/>
          </c:dLbls>
          <c:cat>
            <c:strRef>
              <c:f>Sheet1!$A$2:$A$4</c:f>
              <c:strCache>
                <c:ptCount val="3"/>
                <c:pt idx="0">
                  <c:v>Raised</c:v>
                </c:pt>
                <c:pt idx="1">
                  <c:v>Approved</c:v>
                </c:pt>
                <c:pt idx="2">
                  <c:v>Closed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</c:v>
                </c:pt>
                <c:pt idx="1">
                  <c:v>0</c:v>
                </c:pt>
                <c:pt idx="2">
                  <c:v>7</c:v>
                </c:pt>
              </c:numCache>
            </c:numRef>
          </c:val>
        </c:ser>
      </c:pieChart>
    </c:plotArea>
    <c:legend>
      <c:legendPos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1"/>
    <c:plotArea>
      <c:barChart>
        <c:barDir val="bar"/>
        <c:grouping val="stacked"/>
        <c:ser>
          <c:idx val="0"/>
          <c:order val="0"/>
          <c:tx>
            <c:strRef>
              <c:f>Sheet1!$B$1</c:f>
              <c:strCache>
                <c:ptCount val="1"/>
                <c:pt idx="0">
                  <c:v>Open</c:v>
                </c:pt>
              </c:strCache>
            </c:strRef>
          </c:tx>
          <c:spPr>
            <a:solidFill>
              <a:srgbClr val="E53935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Hosur</c:v>
                </c:pt>
                <c:pt idx="1">
                  <c:v>Coimbatore</c:v>
                </c:pt>
                <c:pt idx="2">
                  <c:v>Roorkee</c:v>
                </c:pt>
                <c:pt idx="3">
                  <c:v>Central Team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9</c:v>
                </c:pt>
                <c:pt idx="1">
                  <c:v>204</c:v>
                </c:pt>
                <c:pt idx="2">
                  <c:v>1</c:v>
                </c:pt>
                <c:pt idx="3">
                  <c:v>31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Completed</c:v>
                </c:pt>
              </c:strCache>
            </c:strRef>
          </c:tx>
          <c:spPr>
            <a:solidFill>
              <a:srgbClr val="2E7D32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1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3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Hosur</c:v>
                </c:pt>
                <c:pt idx="1">
                  <c:v>Coimbatore</c:v>
                </c:pt>
                <c:pt idx="2">
                  <c:v>Roorkee</c:v>
                </c:pt>
                <c:pt idx="3">
                  <c:v>Central Team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Overdue</c:v>
                </c:pt>
              </c:strCache>
            </c:strRef>
          </c:tx>
          <c:spPr>
            <a:solidFill>
              <a:srgbClr val="FF6F00"/>
            </a:solidFill>
          </c:spPr>
          <c:dLbls>
            <c:dLbl>
              <c:idx val="0"/>
              <c:showLegendKey val="0"/>
              <c:showVal val="0"/>
              <c:showCatName val="0"/>
              <c:showSerName val="0"/>
              <c:showPercent val="0"/>
              <c:showBubbleSize val="0"/>
            </c:dLbl>
            <c:dLbl>
              <c:idx val="2"/>
              <c:showLegendKey val="0"/>
              <c:showVal val="0"/>
              <c:showCatName val="0"/>
              <c:showSerName val="0"/>
              <c:showPercent val="0"/>
              <c:showBubbleSize val="0"/>
            </c:dLbl>
            <c:numFmt formatCode="#,##0;-#,##0;&quot;&quot;" sourceLinked="0"/>
            <c:showLegendKey val="0"/>
            <c:showVal val="1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Sheet1!$A$2:$A$5</c:f>
              <c:strCache>
                <c:ptCount val="4"/>
                <c:pt idx="0">
                  <c:v>Hosur</c:v>
                </c:pt>
                <c:pt idx="1">
                  <c:v>Coimbatore</c:v>
                </c:pt>
                <c:pt idx="2">
                  <c:v>Roorkee</c:v>
                </c:pt>
                <c:pt idx="3">
                  <c:v>Central Team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9</c:v>
                </c:pt>
                <c:pt idx="1">
                  <c:v>153</c:v>
                </c:pt>
                <c:pt idx="2">
                  <c:v>1</c:v>
                </c:pt>
                <c:pt idx="3">
                  <c:v>18</c:v>
                </c:pt>
              </c:numCache>
            </c:numRef>
          </c:val>
        </c:ser>
        <c:overlap val="100"/>
        <c:axId val="-2068027336"/>
        <c:axId val="-2113994440"/>
      </c:barChart>
      <c:catAx>
        <c:axId val="-2068027336"/>
        <c:scaling>
          <c:orientation val="minMax"/>
        </c:scaling>
        <c:delete val="0"/>
        <c:axPos val="l"/>
        <c:majorTickMark val="out"/>
        <c:minorTickMark val="none"/>
        <c:tickLblPos val="nextTo"/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b"/>
        <c:majorGridlines/>
        <c:majorTickMark val="out"/>
        <c:minorTickMark val="none"/>
        <c:tickLblPos val="nextTo"/>
        <c:crossAx val="-2068027336"/>
        <c:crosses val="autoZero"/>
      </c:valAx>
    </c:plotArea>
    <c:legend>
      <c:legendPos val="b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3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5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6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411480" y="1828800"/>
            <a:ext cx="109728" cy="27432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685800" y="1920240"/>
            <a:ext cx="777240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  <a:latin typeface="Calibri"/>
              </a:rPr>
              <a:t>Safety &amp; Operations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88920"/>
            <a:ext cx="77724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0" i="0">
                <a:solidFill>
                  <a:srgbClr val="E8A020"/>
                </a:solidFill>
                <a:latin typeface="Calibri"/>
              </a:rPr>
              <a:t>Weekly Report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703320"/>
            <a:ext cx="7772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0" i="1">
                <a:solidFill>
                  <a:srgbClr val="AACCE8"/>
                </a:solidFill>
                <a:latin typeface="Calibri"/>
              </a:rPr>
              <a:t>TTK Beta - QA  (ID: 387)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4251960"/>
            <a:ext cx="77724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7799BB"/>
                </a:solidFill>
                <a:latin typeface="Calibri"/>
              </a:rPr>
              <a:t>Period:  2026-02-10  →  2026-03-12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Inspections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283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Inspections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Inspections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Tickets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1565C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Assigned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43A04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Closed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49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Tickets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Incident Management System</a:t>
            </a:r>
          </a:p>
        </p:txBody>
      </p:sp>
      <p:sp>
        <p:nvSpPr>
          <p:cNvPr id="5" name="Rectangle 4"/>
          <p:cNvSpPr/>
          <p:nvPr/>
        </p:nvSpPr>
        <p:spPr>
          <a:xfrm>
            <a:off x="127558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275588" y="868680"/>
            <a:ext cx="2286000" cy="64008"/>
          </a:xfrm>
          <a:prstGeom prst="rect">
            <a:avLst/>
          </a:prstGeom>
          <a:solidFill>
            <a:srgbClr val="7E57C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127558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27558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OHC</a:t>
            </a:r>
          </a:p>
        </p:txBody>
      </p:sp>
      <p:sp>
        <p:nvSpPr>
          <p:cNvPr id="9" name="Rectangle 8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26C6D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FAC Hosp.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EF535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Reportable Injuries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2736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627364" y="868680"/>
            <a:ext cx="2286000" cy="64008"/>
          </a:xfrm>
          <a:prstGeom prst="rect">
            <a:avLst/>
          </a:prstGeom>
          <a:solidFill>
            <a:srgbClr val="FF704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62736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40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62736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Fire &amp; Others</a:t>
            </a:r>
          </a:p>
        </p:txBody>
      </p:sp>
      <p:graphicFrame>
        <p:nvGraphicFramePr>
          <p:cNvPr id="21" name="Chart 20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22" name="Rectangle 21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Incident Management System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Training</a:t>
            </a:r>
          </a:p>
        </p:txBody>
      </p:sp>
      <p:sp>
        <p:nvSpPr>
          <p:cNvPr id="5" name="Rectangle 4"/>
          <p:cNvSpPr/>
          <p:nvPr/>
        </p:nvSpPr>
        <p:spPr>
          <a:xfrm>
            <a:off x="3726180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726180" y="868680"/>
            <a:ext cx="2286000" cy="64008"/>
          </a:xfrm>
          <a:prstGeom prst="rect">
            <a:avLst/>
          </a:prstGeom>
          <a:solidFill>
            <a:srgbClr val="42A5F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3726180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726180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No. of People</a:t>
            </a:r>
          </a:p>
        </p:txBody>
      </p:sp>
      <p:sp>
        <p:nvSpPr>
          <p:cNvPr id="9" name="Rectangle 8"/>
          <p:cNvSpPr/>
          <p:nvPr/>
        </p:nvSpPr>
        <p:spPr>
          <a:xfrm>
            <a:off x="6176772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6176772" y="868680"/>
            <a:ext cx="2286000" cy="64008"/>
          </a:xfrm>
          <a:prstGeom prst="rect">
            <a:avLst/>
          </a:prstGeom>
          <a:solidFill>
            <a:srgbClr val="66BB6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176772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76772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8 hrs/Achieved</a:t>
            </a:r>
          </a:p>
        </p:txBody>
      </p:sp>
      <p:graphicFrame>
        <p:nvGraphicFramePr>
          <p:cNvPr id="13" name="Chart 12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4" name="Rectangle 13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Training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Management Of Change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FFA72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17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MOC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Management Of Change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Work Permit</a:t>
            </a:r>
          </a:p>
        </p:txBody>
      </p:sp>
      <p:sp>
        <p:nvSpPr>
          <p:cNvPr id="5" name="Rectangle 4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9B6F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Work Permit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ectangle 9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Work Permit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6F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7315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91440" cy="73152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56032" y="109728"/>
            <a:ext cx="109728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400" b="1" i="0">
                <a:solidFill>
                  <a:srgbClr val="FFFFFF"/>
                </a:solidFill>
                <a:latin typeface="Calibri"/>
              </a:rPr>
              <a:t>Actions</a:t>
            </a:r>
          </a:p>
        </p:txBody>
      </p:sp>
      <p:sp>
        <p:nvSpPr>
          <p:cNvPr id="5" name="Rectangle 4"/>
          <p:cNvSpPr/>
          <p:nvPr/>
        </p:nvSpPr>
        <p:spPr>
          <a:xfrm>
            <a:off x="2500884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2500884" y="868680"/>
            <a:ext cx="2286000" cy="64008"/>
          </a:xfrm>
          <a:prstGeom prst="rect">
            <a:avLst/>
          </a:prstGeom>
          <a:solidFill>
            <a:srgbClr val="E5393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2500884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245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500884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Open</a:t>
            </a:r>
          </a:p>
        </p:txBody>
      </p:sp>
      <p:sp>
        <p:nvSpPr>
          <p:cNvPr id="9" name="Rectangle 8"/>
          <p:cNvSpPr/>
          <p:nvPr/>
        </p:nvSpPr>
        <p:spPr>
          <a:xfrm>
            <a:off x="4951476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951476" y="868680"/>
            <a:ext cx="2286000" cy="64008"/>
          </a:xfrm>
          <a:prstGeom prst="rect">
            <a:avLst/>
          </a:prstGeom>
          <a:solidFill>
            <a:srgbClr val="2E7D3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951476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51476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Completed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402068" y="868680"/>
            <a:ext cx="2286000" cy="96012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7402068" y="868680"/>
            <a:ext cx="2286000" cy="64008"/>
          </a:xfrm>
          <a:prstGeom prst="rect">
            <a:avLst/>
          </a:prstGeom>
          <a:solidFill>
            <a:srgbClr val="FF6F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402068" y="960120"/>
            <a:ext cx="22860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800" b="1" i="0">
                <a:solidFill>
                  <a:srgbClr val="1B2A4A"/>
                </a:solidFill>
                <a:latin typeface="Calibri"/>
              </a:rPr>
              <a:t>181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402068" y="1463040"/>
            <a:ext cx="2286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78909C"/>
                </a:solidFill>
                <a:latin typeface="Calibri"/>
              </a:rPr>
              <a:t>Total Overdue</a:t>
            </a:r>
          </a:p>
        </p:txBody>
      </p:sp>
      <p:graphicFrame>
        <p:nvGraphicFramePr>
          <p:cNvPr id="17" name="Chart 16"/>
          <p:cNvGraphicFramePr>
            <a:graphicFrameLocks noGrp="1"/>
          </p:cNvGraphicFramePr>
          <p:nvPr/>
        </p:nvGraphicFramePr>
        <p:xfrm>
          <a:off x="411480" y="1920240"/>
          <a:ext cx="11430000" cy="466344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8" name="Rectangle 17"/>
          <p:cNvSpPr/>
          <p:nvPr/>
        </p:nvSpPr>
        <p:spPr>
          <a:xfrm>
            <a:off x="0" y="6583680"/>
            <a:ext cx="12188952" cy="274320"/>
          </a:xfrm>
          <a:prstGeom prst="rect">
            <a:avLst/>
          </a:prstGeom>
          <a:solidFill>
            <a:srgbClr val="1B2A4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0" y="6601968"/>
            <a:ext cx="12188952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0" i="0">
                <a:solidFill>
                  <a:srgbClr val="888888"/>
                </a:solidFill>
                <a:latin typeface="Calibri"/>
              </a:rPr>
              <a:t>Actions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3716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8961120" y="0"/>
            <a:ext cx="3227832" cy="6858000"/>
          </a:xfrm>
          <a:prstGeom prst="rect">
            <a:avLst/>
          </a:prstGeom>
          <a:solidFill>
            <a:srgbClr val="1520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8869680" y="0"/>
            <a:ext cx="91440" cy="685800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11480" y="274320"/>
            <a:ext cx="8229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000" b="1" i="0">
                <a:solidFill>
                  <a:srgbClr val="FFFFFF"/>
                </a:solidFill>
                <a:latin typeface="Calibri"/>
              </a:rPr>
              <a:t>Executive Summary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868680"/>
            <a:ext cx="822960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1">
                <a:solidFill>
                  <a:srgbClr val="E8A020"/>
                </a:solidFill>
                <a:latin typeface="Calibri"/>
              </a:rPr>
              <a:t>Key metrics at a glance</a:t>
            </a:r>
          </a:p>
        </p:txBody>
      </p:sp>
      <p:sp>
        <p:nvSpPr>
          <p:cNvPr id="7" name="Rectangle 6"/>
          <p:cNvSpPr/>
          <p:nvPr/>
        </p:nvSpPr>
        <p:spPr>
          <a:xfrm>
            <a:off x="411480" y="155448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41732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Inspections: Inspections 283  |  Total: 283</a:t>
            </a:r>
          </a:p>
        </p:txBody>
      </p:sp>
      <p:sp>
        <p:nvSpPr>
          <p:cNvPr id="9" name="Rectangle 8"/>
          <p:cNvSpPr/>
          <p:nvPr/>
        </p:nvSpPr>
        <p:spPr>
          <a:xfrm>
            <a:off x="411480" y="221284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" y="207568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Tickets: Assigned 19, Closed 1, Open 49  |  Total: 69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11480" y="2871216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2734056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Incident Management System: FAC OHC 1, FAC Hosp. 3, Reportable Injuries 0, Fire &amp; Others 40  |  Total: 44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11480" y="3529584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40080" y="3392424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Training: No. of People 0, 8 hrs/Achieved 0  |  Total: 0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11480" y="4187952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" y="4050792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Management Of Change: MOC 17  |  Total: 17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11480" y="4846320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40080" y="4709160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Work Permit: Work Permit 9  |  Total: 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11480" y="5504688"/>
            <a:ext cx="91440" cy="914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5367528"/>
            <a:ext cx="8229600" cy="594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FFFFFF"/>
                </a:solidFill>
                <a:latin typeface="Calibri"/>
              </a:rPr>
              <a:t>Actions: Open 245, Completed 0, Overdue 181  |  Total: 426</a:t>
            </a:r>
          </a:p>
        </p:txBody>
      </p:sp>
      <p:sp>
        <p:nvSpPr>
          <p:cNvPr id="21" name="Rectangle 20"/>
          <p:cNvSpPr/>
          <p:nvPr/>
        </p:nvSpPr>
        <p:spPr>
          <a:xfrm>
            <a:off x="0" y="6537960"/>
            <a:ext cx="12188952" cy="320040"/>
          </a:xfrm>
          <a:prstGeom prst="rect">
            <a:avLst/>
          </a:prstGeom>
          <a:solidFill>
            <a:srgbClr val="E8A0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0" y="6565392"/>
            <a:ext cx="12188952" cy="2560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1B2A4A"/>
                </a:solidFill>
                <a:latin typeface="Calibri"/>
              </a:rPr>
              <a:t>Confidential  ·  Internal Use Only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