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Inspections</c:v>
                </c:pt>
              </c:strCache>
            </c:strRef>
          </c:tx>
          <c:dPt>
            <c:idx val="0"/>
            <c:spPr>
              <a:solidFill>
                <a:srgbClr val="42A5F5"/>
              </a:solidFill>
            </c:spPr>
          </c:dPt>
          <c:dPt>
            <c:idx val="1"/>
            <c:spPr>
              <a:solidFill>
                <a:srgbClr val="2E7D32"/>
              </a:solidFill>
            </c:spPr>
          </c:dPt>
          <c:dPt>
            <c:idx val="2"/>
            <c:spPr>
              <a:solidFill>
                <a:srgbClr val="FB8C00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Planned</c:v>
                </c:pt>
                <c:pt idx="1">
                  <c:v>Completed</c:v>
                </c:pt>
                <c:pt idx="2">
                  <c:v>Pending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28</c:v>
                </c:pt>
                <c:pt idx="2">
                  <c:v>210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Assigned</c:v>
                </c:pt>
              </c:strCache>
            </c:strRef>
          </c:tx>
          <c:spPr>
            <a:solidFill>
              <a:srgbClr val="1565C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19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Closed</c:v>
                </c:pt>
              </c:strCache>
            </c:strRef>
          </c:tx>
          <c:spPr>
            <a:solidFill>
              <a:srgbClr val="43A047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</c:v>
                </c:pt>
                <c:pt idx="1">
                  <c:v>4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45</c:v>
                </c:pt>
                <c:pt idx="2">
                  <c:v>16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FAC OHC</c:v>
                </c:pt>
              </c:strCache>
            </c:strRef>
          </c:tx>
          <c:spPr>
            <a:solidFill>
              <a:srgbClr val="7E57C2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 Hosp.</c:v>
                </c:pt>
              </c:strCache>
            </c:strRef>
          </c:tx>
          <c:spPr>
            <a:solidFill>
              <a:srgbClr val="26C6DA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Reportable Injuries</c:v>
                </c:pt>
              </c:strCache>
            </c:strRef>
          </c:tx>
          <c:spPr>
            <a:solidFill>
              <a:srgbClr val="EF5350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Fire &amp; Others</c:v>
                </c:pt>
              </c:strCache>
            </c:strRef>
          </c:tx>
          <c:spPr>
            <a:solidFill>
              <a:srgbClr val="FF7043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Sheet1!$A$2:$A$2</c:f>
              <c:strCache>
                <c:ptCount val="1"/>
                <c:pt idx="0">
                  <c:v>Coimbatore</c:v>
                </c:pt>
              </c:strCache>
            </c:strRef>
          </c:cat>
          <c:val>
            <c:numRef>
              <c:f>Sheet1!$E$2:$E$2</c:f>
              <c:numCache>
                <c:formatCode>General</c:formatCode>
                <c:ptCount val="1"/>
                <c:pt idx="0">
                  <c:v>65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No. of People</c:v>
                </c:pt>
              </c:strCache>
            </c:strRef>
          </c:tx>
          <c:spPr>
            <a:solidFill>
              <a:srgbClr val="42A5F5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Coimbatore</c:v>
                </c:pt>
                <c:pt idx="1">
                  <c:v>Central Team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</c:v>
                </c:pt>
                <c:pt idx="1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 hrs/Achieved</c:v>
                </c:pt>
              </c:strCache>
            </c:strRef>
          </c:tx>
          <c:spPr>
            <a:solidFill>
              <a:srgbClr val="66BB6A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Coimbatore</c:v>
                </c:pt>
                <c:pt idx="1">
                  <c:v>Central Team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>
          <c:spPr>
            <a:ln>
              <a:solidFill>
                <a:srgbClr val="E2E8F0"/>
              </a:solidFill>
            </a:ln>
          </c:spPr>
        </c:majorGridlines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Management Of Change</c:v>
                </c:pt>
              </c:strCache>
            </c:strRef>
          </c:tx>
          <c:dPt>
            <c:idx val="0"/>
            <c:spPr>
              <a:solidFill>
                <a:srgbClr val="FFA726"/>
              </a:solidFill>
            </c:spPr>
          </c:dPt>
          <c:dPt>
            <c:idx val="1"/>
            <c:spPr>
              <a:solidFill>
                <a:srgbClr val="66BB6A"/>
              </a:solidFill>
            </c:spPr>
          </c:dPt>
          <c:dPt>
            <c:idx val="2"/>
            <c:spPr>
              <a:solidFill>
                <a:srgbClr val="29B6F6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MOC In Progress</c:v>
                </c:pt>
                <c:pt idx="1">
                  <c:v>MOC Completed</c:v>
                </c:pt>
                <c:pt idx="2">
                  <c:v>PSSR Completed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</c:v>
                </c:pt>
                <c:pt idx="1">
                  <c:v>21</c:v>
                </c:pt>
                <c:pt idx="2">
                  <c:v>3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Work Permit</c:v>
                </c:pt>
              </c:strCache>
            </c:strRef>
          </c:tx>
          <c:dPt>
            <c:idx val="0"/>
            <c:spPr>
              <a:solidFill>
                <a:srgbClr val="1E88E5"/>
              </a:solidFill>
            </c:spPr>
          </c:dPt>
          <c:dPt>
            <c:idx val="1"/>
            <c:spPr>
              <a:solidFill>
                <a:srgbClr val="00897B"/>
              </a:solidFill>
            </c:spPr>
          </c:dPt>
          <c:dPt>
            <c:idx val="2"/>
            <c:spPr>
              <a:solidFill>
                <a:srgbClr val="43A047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Raised</c:v>
                </c:pt>
                <c:pt idx="1">
                  <c:v>Approved</c:v>
                </c:pt>
                <c:pt idx="2">
                  <c:v>Closed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8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60</c:v>
                </c:pt>
                <c:pt idx="1">
                  <c:v>229</c:v>
                </c:pt>
                <c:pt idx="2">
                  <c:v>53</c:v>
                </c:pt>
                <c:pt idx="3">
                  <c:v>54</c:v>
                </c:pt>
                <c:pt idx="4">
                  <c:v>53</c:v>
                </c:pt>
                <c:pt idx="5">
                  <c:v>74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Completed</c:v>
                </c:pt>
              </c:strCache>
            </c:strRef>
          </c:tx>
          <c:spPr>
            <a:solidFill>
              <a:srgbClr val="2E7D3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</c:v>
                </c:pt>
                <c:pt idx="1">
                  <c:v>10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Overdue</c:v>
                </c:pt>
              </c:strCache>
            </c:strRef>
          </c:tx>
          <c:spPr>
            <a:solidFill>
              <a:srgbClr val="FF6F00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51</c:v>
                </c:pt>
                <c:pt idx="1">
                  <c:v>100</c:v>
                </c:pt>
                <c:pt idx="2">
                  <c:v>51</c:v>
                </c:pt>
                <c:pt idx="3">
                  <c:v>52</c:v>
                </c:pt>
                <c:pt idx="4">
                  <c:v>51</c:v>
                </c:pt>
                <c:pt idx="5">
                  <c:v>64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" y="1828800"/>
            <a:ext cx="109728" cy="27432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92024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Safety &amp;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8892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E8A020"/>
                </a:solidFill>
                <a:latin typeface="Calibri"/>
              </a:rPr>
              <a:t>Weekly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033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ACCE8"/>
                </a:solidFill>
                <a:latin typeface="Calibri"/>
              </a:rPr>
              <a:t>TTK Beta - QA  (ID: 387)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25196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799BB"/>
                </a:solidFill>
                <a:latin typeface="Calibri"/>
              </a:rPr>
              <a:t>Period:  2026-01-26  →  2026-02-25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Inspections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243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Inspections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Inspections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Tickets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Assigned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Closed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63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Tickets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Incident Management System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558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275588" y="868680"/>
            <a:ext cx="2286000" cy="64008"/>
          </a:xfrm>
          <a:prstGeom prst="rect">
            <a:avLst/>
          </a:prstGeom>
          <a:solidFill>
            <a:srgbClr val="7E57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7558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7558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OHC</a:t>
            </a:r>
          </a:p>
        </p:txBody>
      </p:sp>
      <p:sp>
        <p:nvSpPr>
          <p:cNvPr id="9" name="Rectangle 8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26C6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Hosp.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EF53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Reportable Injuries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2736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627364" y="868680"/>
            <a:ext cx="2286000" cy="64008"/>
          </a:xfrm>
          <a:prstGeom prst="rect">
            <a:avLst/>
          </a:prstGeom>
          <a:solidFill>
            <a:srgbClr val="FF70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2736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65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2736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Fire &amp; Others</a:t>
            </a:r>
          </a:p>
        </p:txBody>
      </p:sp>
      <p:graphicFrame>
        <p:nvGraphicFramePr>
          <p:cNvPr id="21" name="Chart 20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2" name="Rectangle 21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Incident Management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Training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No. of People</a:t>
            </a:r>
          </a:p>
        </p:txBody>
      </p:sp>
      <p:sp>
        <p:nvSpPr>
          <p:cNvPr id="9" name="Rectangle 8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66BB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8 hrs/Achieved</a:t>
            </a:r>
          </a:p>
        </p:txBody>
      </p:sp>
      <p:graphicFrame>
        <p:nvGraphicFramePr>
          <p:cNvPr id="13" name="Chart 12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4" name="Rectangl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Training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Management Of Change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FFA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MOC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Management Of Change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Work Permit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9B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Work Permit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Work Permit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Actions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523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Completed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369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Overdue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Actions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27432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86868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E8A020"/>
                </a:solidFill>
                <a:latin typeface="Calibri"/>
              </a:rPr>
              <a:t>Key metrics at a glance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55448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41732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Inspections: Inspections 243  |  Total: 243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" y="221284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07568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Tickets: Assigned 22, Closed 4, Open 63  |  Total: 89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" y="2871216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2734056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Incident Management System: FAC OHC 4, FAC Hosp. 2, Reportable Injuries 3, Fire &amp; Others 65  |  Total: 74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1480" y="3529584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392424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Training: No. of People 5, 8 hrs/Achieved 0  |  Total: 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" y="4187952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050792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Management Of Change: MOC 31  |  Total: 31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1480" y="484632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470916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Work Permit: Work Permit 13  |  Total: 13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550468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536752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Actions: Open 523, Completed 11, Overdue 369  |  Total: 903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